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96" r:id="rId5"/>
    <p:sldId id="304" r:id="rId6"/>
    <p:sldId id="305" r:id="rId7"/>
    <p:sldId id="306" r:id="rId8"/>
    <p:sldId id="311" r:id="rId9"/>
    <p:sldId id="307" r:id="rId10"/>
    <p:sldId id="308" r:id="rId11"/>
    <p:sldId id="262" r:id="rId12"/>
    <p:sldId id="309" r:id="rId13"/>
    <p:sldId id="261" r:id="rId14"/>
    <p:sldId id="310" r:id="rId15"/>
    <p:sldId id="300" r:id="rId16"/>
    <p:sldId id="279" r:id="rId17"/>
    <p:sldId id="280" r:id="rId18"/>
    <p:sldId id="28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4A139D-EB80-4193-AC3A-0D52794F2C2D}" v="1" dt="2025-04-22T11:58:18.096"/>
  </p1510:revLst>
</p1510:revInfo>
</file>

<file path=ppt/tableStyles.xml><?xml version="1.0" encoding="utf-8"?>
<a:tblStyleLst xmlns:a="http://schemas.openxmlformats.org/drawingml/2006/main" def="{0E3FDE45-AF77-4B5C-9715-49D594BDF05E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87887" autoAdjust="0"/>
  </p:normalViewPr>
  <p:slideViewPr>
    <p:cSldViewPr snapToGrid="0" showGuides="1">
      <p:cViewPr varScale="1">
        <p:scale>
          <a:sx n="110" d="100"/>
          <a:sy n="110" d="100"/>
        </p:scale>
        <p:origin x="516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560" y="-14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4/23/2025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svg>
</file>

<file path=ppt/media/image11.jpg>
</file>

<file path=ppt/media/image12.png>
</file>

<file path=ppt/media/image13.svg>
</file>

<file path=ppt/media/image14.jpg>
</file>

<file path=ppt/media/image15.sv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png>
</file>

<file path=ppt/media/image28.png>
</file>

<file path=ppt/media/image29.png>
</file>

<file path=ppt/media/image3.svg>
</file>

<file path=ppt/media/image30.png>
</file>

<file path=ppt/media/image31.JPG>
</file>

<file path=ppt/media/image32.gif>
</file>

<file path=ppt/media/image33.jpg>
</file>

<file path=ppt/media/image34.png>
</file>

<file path=ppt/media/image35.png>
</file>

<file path=ppt/media/image36.jpg>
</file>

<file path=ppt/media/image37.jpg>
</file>

<file path=ppt/media/image38.jpg>
</file>

<file path=ppt/media/image39.png>
</file>

<file path=ppt/media/image4.png>
</file>

<file path=ppt/media/image40.svg>
</file>

<file path=ppt/media/image41.png>
</file>

<file path=ppt/media/image42.png>
</file>

<file path=ppt/media/image43.gif>
</file>

<file path=ppt/media/image5.sv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4/23/2025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1903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09A022-F6E7-699D-BFAD-EC4EC6B6FE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15E01C-BCDD-D8CB-3330-440E914338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404012-45C4-4567-7B55-CA967746EA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2E13C9-6BCC-8512-A84C-979CFAF7D2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014246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752473-B719-BF6C-4829-22BDEDE0D4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983A27E-9CB2-C7F4-6496-C5F3E74142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268261-0EC1-EA6C-F6CC-146259C148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417DC6-80C0-CC5F-B042-BA5FB63197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06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68BA07-B9BB-40A0-00E8-DEC587A21D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57120F-C120-298A-A58F-1C277EE4FA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6843B25-7625-FA77-CECD-A470DD7EF0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6C191-C98B-7EBE-5922-AEE0898A388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8842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4BE2F2-F242-6B82-5810-B6A81823A0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7BEF4C-4131-71D2-8E8F-9CF254359D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9A2679-462E-6C2A-E380-41F53D7289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6C2C6-3ECE-3298-723B-2240BB3CFA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3071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46B77-452B-4DF1-7F2C-7FAE15BB54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E1066C-2039-F765-F669-2151ABFE16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85FC34-CA42-DD74-6480-45C9598170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A35254-4EF8-B149-DFD4-E5AC80049F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1990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A878D0-8F07-755E-8CA5-1F0D35952A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DAC4117-E93B-F143-7736-7D3B083A5A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26A2084-506B-E92A-16AB-55FD4D4284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A7B1E6-ADA8-D004-7EC9-9B238DB6D5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5292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AC26D1-4141-C896-A857-7779FCF9A6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2DAF77-13BB-5D8B-9414-9A5E67289C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59A71F-4038-840F-48A0-6F1F608E80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3EC3BE-66F4-3460-8034-ED72B8D564E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6595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110411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D53BEC-9CA3-6BA1-5AAC-7472198670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F2FE0D-AB06-322A-B329-73376FAC7F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E421A9-0BCA-F135-9383-406D158007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59922D-D4D3-DFA6-96A7-6CB40FDE761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20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5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5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5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5.svg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FD93970-B13A-F96D-A4B1-3A1EE74841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" y="0"/>
            <a:ext cx="12202379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02920"/>
            <a:ext cx="10954512" cy="3246120"/>
          </a:xfrm>
        </p:spPr>
        <p:txBody>
          <a:bodyPr anchor="b">
            <a:noAutofit/>
          </a:bodyPr>
          <a:lstStyle>
            <a:lvl1pPr algn="ctr">
              <a:defRPr sz="6600" b="1" i="0" cap="none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758183"/>
            <a:ext cx="10954512" cy="1307592"/>
          </a:xfrm>
        </p:spPr>
        <p:txBody>
          <a:bodyPr>
            <a:noAutofit/>
          </a:bodyPr>
          <a:lstStyle>
            <a:lvl1pPr marL="0" indent="0" algn="ctr">
              <a:buNone/>
              <a:defRPr sz="3200" b="0" cap="all" baseline="0">
                <a:solidFill>
                  <a:schemeClr val="accent2">
                    <a:lumMod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98299DF-E702-8750-30F5-798D7C96A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EFAE94C-C299-8167-1BD9-4FC98C04C63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207008" y="2523744"/>
            <a:ext cx="9720072" cy="3255264"/>
          </a:xfrm>
        </p:spPr>
        <p:txBody>
          <a:bodyPr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Rounded Rectangle 6">
            <a:extLst>
              <a:ext uri="{FF2B5EF4-FFF2-40B4-BE49-F238E27FC236}">
                <a16:creationId xmlns:a16="http://schemas.microsoft.com/office/drawing/2014/main" id="{1B32A35F-9C9A-7C7D-DE93-B55FFF07D66E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480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7A51A8B-A15C-2A94-1E48-F9615101DF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8991" t="11245" r="3785" b="1531"/>
          <a:stretch/>
        </p:blipFill>
        <p:spPr>
          <a:xfrm>
            <a:off x="0" y="2917"/>
            <a:ext cx="12197192" cy="68550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1600200"/>
            <a:ext cx="10991088" cy="3657600"/>
          </a:xfrm>
        </p:spPr>
        <p:txBody>
          <a:bodyPr anchor="ctr">
            <a:noAutofit/>
          </a:bodyPr>
          <a:lstStyle>
            <a:lvl1pPr algn="ctr">
              <a:defRPr sz="6600" b="1" i="0" cap="none" spc="-150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994920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4">
            <a:extLst>
              <a:ext uri="{FF2B5EF4-FFF2-40B4-BE49-F238E27FC236}">
                <a16:creationId xmlns:a16="http://schemas.microsoft.com/office/drawing/2014/main" id="{5697808D-10E0-D8A5-5D07-E176EBB8F2BB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7">
            <a:extLst>
              <a:ext uri="{FF2B5EF4-FFF2-40B4-BE49-F238E27FC236}">
                <a16:creationId xmlns:a16="http://schemas.microsoft.com/office/drawing/2014/main" id="{0234D012-F86E-04CE-78C8-2C5A661302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-1004" r="-148"/>
          <a:stretch/>
        </p:blipFill>
        <p:spPr>
          <a:xfrm rot="5400000">
            <a:off x="6378170" y="40082"/>
            <a:ext cx="1579705" cy="1600089"/>
          </a:xfrm>
          <a:prstGeom prst="rect">
            <a:avLst/>
          </a:prstGeom>
        </p:spPr>
      </p:pic>
      <p:pic>
        <p:nvPicPr>
          <p:cNvPr id="15" name="Picture 7">
            <a:extLst>
              <a:ext uri="{FF2B5EF4-FFF2-40B4-BE49-F238E27FC236}">
                <a16:creationId xmlns:a16="http://schemas.microsoft.com/office/drawing/2014/main" id="{0BC42061-F838-920E-632E-10EDE7E553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-6239" r="25335" b="-1"/>
          <a:stretch/>
        </p:blipFill>
        <p:spPr>
          <a:xfrm rot="16200000">
            <a:off x="6298833" y="-161472"/>
            <a:ext cx="752715" cy="1075657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58BEE67F-530E-E41D-FD19-2615180DC3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15931"/>
          <a:stretch/>
        </p:blipFill>
        <p:spPr>
          <a:xfrm>
            <a:off x="10439102" y="4145165"/>
            <a:ext cx="1780703" cy="2164311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82CFCA46-5F5A-867F-B19C-4F9ED5BA15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r="46794"/>
          <a:stretch/>
        </p:blipFill>
        <p:spPr>
          <a:xfrm rot="10800000">
            <a:off x="-27806" y="2452933"/>
            <a:ext cx="1370742" cy="2632414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11E8F80C-ACB2-552E-4433-1A8A2708F1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t="1" b="-9728"/>
          <a:stretch/>
        </p:blipFill>
        <p:spPr>
          <a:xfrm rot="18286209">
            <a:off x="887827" y="4958926"/>
            <a:ext cx="910220" cy="10205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441448"/>
            <a:ext cx="3602736" cy="3575304"/>
          </a:xfrm>
        </p:spPr>
        <p:txBody>
          <a:bodyPr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1DCC4A1-0DB3-3480-3A1A-78FC85FE7EC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93608" y="2441447"/>
            <a:ext cx="3063240" cy="3575303"/>
          </a:xfrm>
        </p:spPr>
        <p:txBody>
          <a:bodyPr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8508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ACFCA6-7ECE-9BFB-9389-6DB74C8628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1" r="21"/>
          <a:stretch/>
        </p:blipFill>
        <p:spPr>
          <a:xfrm>
            <a:off x="-5192" y="-1"/>
            <a:ext cx="12197192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56" y="56450"/>
            <a:ext cx="9912096" cy="2743200"/>
          </a:xfrm>
        </p:spPr>
        <p:txBody>
          <a:bodyPr anchor="b">
            <a:noAutofit/>
          </a:bodyPr>
          <a:lstStyle>
            <a:lvl1pPr algn="l">
              <a:defRPr sz="6600" b="1" i="0" cap="none" spc="-150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75304" y="3110546"/>
            <a:ext cx="4114800" cy="2743200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2">
                    <a:lumMod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60835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850392"/>
            <a:ext cx="3913632" cy="4800600"/>
          </a:xfrm>
        </p:spPr>
        <p:txBody>
          <a:bodyPr/>
          <a:lstStyle>
            <a:lvl1pPr>
              <a:defRPr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8384" y="1965960"/>
            <a:ext cx="4050792" cy="2953512"/>
          </a:xfrm>
        </p:spPr>
        <p:txBody>
          <a:bodyPr anchor="ctr" anchorCtr="0"/>
          <a:lstStyle>
            <a:lvl1pPr>
              <a:defRPr cap="all" baseline="0">
                <a:solidFill>
                  <a:schemeClr val="accent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ounded Rectangle 4">
            <a:extLst>
              <a:ext uri="{FF2B5EF4-FFF2-40B4-BE49-F238E27FC236}">
                <a16:creationId xmlns:a16="http://schemas.microsoft.com/office/drawing/2014/main" id="{906EB944-76A9-6F98-104E-59CD34F5CF94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7">
            <a:extLst>
              <a:ext uri="{FF2B5EF4-FFF2-40B4-BE49-F238E27FC236}">
                <a16:creationId xmlns:a16="http://schemas.microsoft.com/office/drawing/2014/main" id="{898C8E3F-6992-0D8A-CCA1-3DD2C147AA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4756"/>
          <a:stretch/>
        </p:blipFill>
        <p:spPr>
          <a:xfrm>
            <a:off x="8853067" y="1"/>
            <a:ext cx="1875091" cy="1605320"/>
          </a:xfrm>
          <a:prstGeom prst="rect">
            <a:avLst/>
          </a:prstGeom>
        </p:spPr>
      </p:pic>
      <p:pic>
        <p:nvPicPr>
          <p:cNvPr id="13" name="Picture 7">
            <a:extLst>
              <a:ext uri="{FF2B5EF4-FFF2-40B4-BE49-F238E27FC236}">
                <a16:creationId xmlns:a16="http://schemas.microsoft.com/office/drawing/2014/main" id="{4417AC45-4CB7-72E8-3723-B1A3D81FB6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13775" y="5533690"/>
            <a:ext cx="493392" cy="495528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AE5941EF-B160-313A-DA99-73C86EDC4C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46794"/>
          <a:stretch/>
        </p:blipFill>
        <p:spPr>
          <a:xfrm>
            <a:off x="10316909" y="2723673"/>
            <a:ext cx="1875091" cy="3600981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EEC16221-5852-F1A3-24D1-8EF5E90717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41791"/>
          <a:stretch/>
        </p:blipFill>
        <p:spPr>
          <a:xfrm>
            <a:off x="3497179" y="6324654"/>
            <a:ext cx="910220" cy="541368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5D8B34C3-E35E-0B4E-1F8E-59C449A3C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t="31904"/>
          <a:stretch/>
        </p:blipFill>
        <p:spPr>
          <a:xfrm>
            <a:off x="1601212" y="0"/>
            <a:ext cx="1032928" cy="718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855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1FEFCE-5DDA-D353-F1BF-36752F5F07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2917"/>
            <a:ext cx="12197191" cy="68550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7824" y="1325880"/>
            <a:ext cx="10460736" cy="2286000"/>
          </a:xfrm>
        </p:spPr>
        <p:txBody>
          <a:bodyPr anchor="b">
            <a:noAutofit/>
          </a:bodyPr>
          <a:lstStyle>
            <a:lvl1pPr algn="ctr">
              <a:defRPr sz="6600" b="1" i="0" cap="none" spc="-150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7824" y="3749040"/>
            <a:ext cx="10460736" cy="2286000"/>
          </a:xfrm>
        </p:spPr>
        <p:txBody>
          <a:bodyPr>
            <a:noAutofit/>
          </a:bodyPr>
          <a:lstStyle>
            <a:lvl1pPr marL="0" indent="0" algn="ctr">
              <a:buNone/>
              <a:defRPr sz="3200" b="0" cap="all" baseline="0">
                <a:solidFill>
                  <a:schemeClr val="accent2">
                    <a:lumMod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2723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3">
            <a:extLst>
              <a:ext uri="{FF2B5EF4-FFF2-40B4-BE49-F238E27FC236}">
                <a16:creationId xmlns:a16="http://schemas.microsoft.com/office/drawing/2014/main" id="{B6718ABD-4EA5-E3C5-0225-F6671DCA53AD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721A955-CA2D-A65D-6E60-DAAAA4ACFA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1050"/>
          <a:stretch/>
        </p:blipFill>
        <p:spPr>
          <a:xfrm>
            <a:off x="0" y="2887579"/>
            <a:ext cx="2432421" cy="3604662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AB70155A-604C-AD00-BE69-4505C75CE0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5874" b="-1"/>
          <a:stretch/>
        </p:blipFill>
        <p:spPr>
          <a:xfrm rot="5400000">
            <a:off x="11281284" y="2493882"/>
            <a:ext cx="1032928" cy="887899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F74D1084-EF5E-D016-13E0-1840BDFFD0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b="-880"/>
          <a:stretch/>
        </p:blipFill>
        <p:spPr>
          <a:xfrm>
            <a:off x="9897978" y="5987153"/>
            <a:ext cx="490012" cy="5050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313432"/>
            <a:ext cx="6327648" cy="3218688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032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1B9A11-4222-BB4A-66D3-D37C79AC57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" r="21" b="21"/>
          <a:stretch/>
        </p:blipFill>
        <p:spPr>
          <a:xfrm>
            <a:off x="-2595" y="1459"/>
            <a:ext cx="12197191" cy="68550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6" y="27432"/>
            <a:ext cx="7004304" cy="3566160"/>
          </a:xfrm>
        </p:spPr>
        <p:txBody>
          <a:bodyPr anchor="b">
            <a:noAutofit/>
          </a:bodyPr>
          <a:lstStyle>
            <a:lvl1pPr algn="ctr">
              <a:defRPr sz="6000" b="1" i="0" cap="none" spc="-150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4295" y="3767328"/>
            <a:ext cx="7004303" cy="1161288"/>
          </a:xfrm>
        </p:spPr>
        <p:txBody>
          <a:bodyPr>
            <a:noAutofit/>
          </a:bodyPr>
          <a:lstStyle>
            <a:lvl1pPr marL="0" indent="0" algn="ctr">
              <a:buNone/>
              <a:defRPr sz="3200" b="0" cap="all" baseline="0">
                <a:solidFill>
                  <a:schemeClr val="accent2">
                    <a:lumMod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29623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72C86F9-080E-93F7-C7B1-F5BEAD84E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5064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2432304"/>
            <a:ext cx="3108960" cy="34123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36592" y="1920240"/>
            <a:ext cx="6620256" cy="3913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FF98F94-8801-13BE-8EB4-01921AC196C8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7BF5718-9534-FD92-79D7-ECC66603E7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62387"/>
          <a:stretch/>
        </p:blipFill>
        <p:spPr>
          <a:xfrm rot="5400000">
            <a:off x="1778676" y="5204330"/>
            <a:ext cx="907513" cy="246532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4FF40650-9AD0-96F8-F702-185D1729AF8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3558" y="5429608"/>
            <a:ext cx="406214" cy="415066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83AC8518-2F0B-6FC0-0C0E-6CE9D00EAC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t="-4860" b="-1"/>
          <a:stretch/>
        </p:blipFill>
        <p:spPr>
          <a:xfrm>
            <a:off x="10214191" y="365126"/>
            <a:ext cx="1032928" cy="110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360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7B4AF60-AC65-3E7A-4A5D-EBF1A7030D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063" b="3063"/>
          <a:stretch/>
        </p:blipFill>
        <p:spPr>
          <a:xfrm>
            <a:off x="1" y="2917"/>
            <a:ext cx="12197189" cy="6855082"/>
          </a:xfrm>
          <a:prstGeom prst="rect">
            <a:avLst/>
          </a:prstGeom>
        </p:spPr>
      </p:pic>
      <p:sp>
        <p:nvSpPr>
          <p:cNvPr id="12" name="Rounded Rectangle 4">
            <a:extLst>
              <a:ext uri="{FF2B5EF4-FFF2-40B4-BE49-F238E27FC236}">
                <a16:creationId xmlns:a16="http://schemas.microsoft.com/office/drawing/2014/main" id="{95671103-2960-81E2-9A76-0E7FDE6B3E55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276856"/>
            <a:ext cx="6327648" cy="3090672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264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4">
            <a:extLst>
              <a:ext uri="{FF2B5EF4-FFF2-40B4-BE49-F238E27FC236}">
                <a16:creationId xmlns:a16="http://schemas.microsoft.com/office/drawing/2014/main" id="{86060D16-E6F6-EA0E-E58E-526234AB6564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E0958AA-6F1A-C4A2-FB66-1A6F7F8834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-6095" b="-1"/>
          <a:stretch/>
        </p:blipFill>
        <p:spPr>
          <a:xfrm>
            <a:off x="569419" y="4426479"/>
            <a:ext cx="1472805" cy="1596616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3DEADFA2-398E-9388-8295-063D31FB38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-6095" b="-1"/>
          <a:stretch/>
        </p:blipFill>
        <p:spPr>
          <a:xfrm rot="3765410" flipV="1">
            <a:off x="1448505" y="4094575"/>
            <a:ext cx="862484" cy="934988"/>
          </a:xfrm>
          <a:prstGeom prst="rect">
            <a:avLst/>
          </a:prstGeom>
        </p:spPr>
      </p:pic>
      <p:pic>
        <p:nvPicPr>
          <p:cNvPr id="10" name="Picture 7">
            <a:extLst>
              <a:ext uri="{FF2B5EF4-FFF2-40B4-BE49-F238E27FC236}">
                <a16:creationId xmlns:a16="http://schemas.microsoft.com/office/drawing/2014/main" id="{D09A7588-8EFD-A0C5-4235-45B7D657EC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35453"/>
          <a:stretch/>
        </p:blipFill>
        <p:spPr>
          <a:xfrm>
            <a:off x="9469547" y="5719093"/>
            <a:ext cx="1756858" cy="1138907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EF04D7D6-513C-D18A-AF21-D10F0E5D3B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-1" r="-750"/>
          <a:stretch/>
        </p:blipFill>
        <p:spPr>
          <a:xfrm>
            <a:off x="8844546" y="50582"/>
            <a:ext cx="1307037" cy="1325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441448"/>
            <a:ext cx="3602736" cy="3575304"/>
          </a:xfrm>
        </p:spPr>
        <p:txBody>
          <a:bodyPr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1DCC4A1-0DB3-3480-3A1A-78FC85FE7EC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671816" y="2441448"/>
            <a:ext cx="3602736" cy="3575304"/>
          </a:xfrm>
        </p:spPr>
        <p:txBody>
          <a:bodyPr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728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6">
            <a:extLst>
              <a:ext uri="{FF2B5EF4-FFF2-40B4-BE49-F238E27FC236}">
                <a16:creationId xmlns:a16="http://schemas.microsoft.com/office/drawing/2014/main" id="{1B32A35F-9C9A-7C7D-DE93-B55FFF07D66E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98299DF-E702-8750-30F5-798D7C96A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0CE72F6-1D9D-E61E-F1EE-2861FDF76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0432" y="2459736"/>
            <a:ext cx="2843784" cy="3090672"/>
          </a:xfrm>
        </p:spPr>
        <p:txBody>
          <a:bodyPr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EFAE94C-C299-8167-1BD9-4FC98C04C63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33672" y="2523744"/>
            <a:ext cx="6693408" cy="3273552"/>
          </a:xfrm>
        </p:spPr>
        <p:txBody>
          <a:bodyPr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947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63001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noProof="0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63001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75912" y="6563001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accent2">
              <a:lumMod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b="0" i="0" kern="1200">
          <a:solidFill>
            <a:schemeClr val="accent2">
              <a:lumMod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7.jpg"/><Relationship Id="rId5" Type="http://schemas.openxmlformats.org/officeDocument/2006/relationships/image" Target="../media/image36.jpg"/><Relationship Id="rId4" Type="http://schemas.openxmlformats.org/officeDocument/2006/relationships/image" Target="../media/image35.png"/><Relationship Id="rId9" Type="http://schemas.openxmlformats.org/officeDocument/2006/relationships/image" Target="../media/image40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gif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g"/><Relationship Id="rId3" Type="http://schemas.openxmlformats.org/officeDocument/2006/relationships/image" Target="../media/image18.jpg"/><Relationship Id="rId7" Type="http://schemas.openxmlformats.org/officeDocument/2006/relationships/image" Target="../media/image2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g"/><Relationship Id="rId11" Type="http://schemas.openxmlformats.org/officeDocument/2006/relationships/image" Target="../media/image26.jpg"/><Relationship Id="rId5" Type="http://schemas.openxmlformats.org/officeDocument/2006/relationships/image" Target="../media/image20.png"/><Relationship Id="rId10" Type="http://schemas.openxmlformats.org/officeDocument/2006/relationships/image" Target="../media/image25.jpg"/><Relationship Id="rId4" Type="http://schemas.openxmlformats.org/officeDocument/2006/relationships/image" Target="../media/image19.jpg"/><Relationship Id="rId9" Type="http://schemas.openxmlformats.org/officeDocument/2006/relationships/image" Target="../media/image2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ourworldindata.org/life-expectancy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EF7BD-FE81-4B20-8DC5-0B3EB736F9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400593"/>
            <a:ext cx="10954512" cy="2939143"/>
          </a:xfrm>
        </p:spPr>
        <p:txBody>
          <a:bodyPr anchor="b"/>
          <a:lstStyle/>
          <a:p>
            <a:r>
              <a:rPr lang="en-US" dirty="0"/>
              <a:t>About staying young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F0EFE-C50F-44EB-8978-B97795477C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23211"/>
            <a:ext cx="10954512" cy="130759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600" dirty="0"/>
              <a:t>According to science</a:t>
            </a:r>
          </a:p>
        </p:txBody>
      </p:sp>
    </p:spTree>
    <p:extLst>
      <p:ext uri="{BB962C8B-B14F-4D97-AF65-F5344CB8AC3E}">
        <p14:creationId xmlns:p14="http://schemas.microsoft.com/office/powerpoint/2010/main" val="128263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506456" cy="1655064"/>
          </a:xfrm>
        </p:spPr>
        <p:txBody>
          <a:bodyPr anchor="b">
            <a:normAutofit/>
          </a:bodyPr>
          <a:lstStyle/>
          <a:p>
            <a:r>
              <a:rPr lang="en-US" dirty="0"/>
              <a:t>Tech Stack &amp; Tools: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8992" y="2224914"/>
            <a:ext cx="5017008" cy="3412370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Python 3.12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Llama3-8b-8192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sentence-transformers/all-mpnet-base-v2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AWS S3 Storage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IONOS www.jesusbasail.com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 err="1"/>
              <a:t>Sreamlit</a:t>
            </a:r>
            <a:r>
              <a:rPr lang="en-US" sz="1700" dirty="0"/>
              <a:t>, GitHub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 err="1"/>
              <a:t>Wordpress</a:t>
            </a:r>
            <a:r>
              <a:rPr lang="en-US" sz="17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Storage for Scraping: AWS- 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Public Databases: PubMed, Nature, </a:t>
            </a:r>
            <a:r>
              <a:rPr lang="en-US" sz="1700" dirty="0" err="1"/>
              <a:t>ArXiv</a:t>
            </a: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API’s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D7B9109-9E17-1A7A-3A9A-0F1C07BF3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CBD12358-51D2-46B3-9BDE-DF29528B9454}" type="slidenum">
              <a:rPr lang="en-US" sz="900" smtClean="0"/>
              <a:pPr>
                <a:lnSpc>
                  <a:spcPct val="90000"/>
                </a:lnSpc>
                <a:spcAft>
                  <a:spcPts val="600"/>
                </a:spcAft>
              </a:pPr>
              <a:t>10</a:t>
            </a:fld>
            <a:endParaRPr lang="en-US" sz="900"/>
          </a:p>
        </p:txBody>
      </p:sp>
      <p:pic>
        <p:nvPicPr>
          <p:cNvPr id="6" name="Picture 5" descr="A blue and yellow snake logo&#10;&#10;AI-generated content may be incorrect.">
            <a:extLst>
              <a:ext uri="{FF2B5EF4-FFF2-40B4-BE49-F238E27FC236}">
                <a16:creationId xmlns:a16="http://schemas.microsoft.com/office/drawing/2014/main" id="{C9B09473-8A16-8F64-EFDB-205AC570D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6137" y="2317270"/>
            <a:ext cx="1502750" cy="1385514"/>
          </a:xfrm>
          <a:prstGeom prst="rect">
            <a:avLst/>
          </a:prstGeom>
        </p:spPr>
      </p:pic>
      <p:pic>
        <p:nvPicPr>
          <p:cNvPr id="8" name="Picture 7" descr="A blue and white illustration of two heads&#10;&#10;AI-generated content may be incorrect.">
            <a:extLst>
              <a:ext uri="{FF2B5EF4-FFF2-40B4-BE49-F238E27FC236}">
                <a16:creationId xmlns:a16="http://schemas.microsoft.com/office/drawing/2014/main" id="{2B94256F-19A7-0EAD-ED53-773773261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2139" y="377831"/>
            <a:ext cx="3219311" cy="2276919"/>
          </a:xfrm>
          <a:prstGeom prst="rect">
            <a:avLst/>
          </a:prstGeom>
        </p:spPr>
      </p:pic>
      <p:pic>
        <p:nvPicPr>
          <p:cNvPr id="11" name="Picture 10" descr="A blue and black logo&#10;&#10;AI-generated content may be incorrect.">
            <a:extLst>
              <a:ext uri="{FF2B5EF4-FFF2-40B4-BE49-F238E27FC236}">
                <a16:creationId xmlns:a16="http://schemas.microsoft.com/office/drawing/2014/main" id="{A68A4CBF-D6EB-32C3-6BE0-A83910E70B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8763" y="2699733"/>
            <a:ext cx="2087482" cy="850144"/>
          </a:xfrm>
          <a:prstGeom prst="rect">
            <a:avLst/>
          </a:prstGeom>
        </p:spPr>
      </p:pic>
      <p:pic>
        <p:nvPicPr>
          <p:cNvPr id="13" name="Picture 12" descr="A logo of a cloud&#10;&#10;AI-generated content may be incorrect.">
            <a:extLst>
              <a:ext uri="{FF2B5EF4-FFF2-40B4-BE49-F238E27FC236}">
                <a16:creationId xmlns:a16="http://schemas.microsoft.com/office/drawing/2014/main" id="{94786ECC-CF7D-5BAC-6EF1-F48EF8D419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96137" y="4253684"/>
            <a:ext cx="1598512" cy="921631"/>
          </a:xfrm>
          <a:prstGeom prst="rect">
            <a:avLst/>
          </a:prstGeom>
        </p:spPr>
      </p:pic>
      <p:pic>
        <p:nvPicPr>
          <p:cNvPr id="15" name="Picture 14" descr="A red triangle shaped object&#10;&#10;AI-generated content may be incorrect.">
            <a:extLst>
              <a:ext uri="{FF2B5EF4-FFF2-40B4-BE49-F238E27FC236}">
                <a16:creationId xmlns:a16="http://schemas.microsoft.com/office/drawing/2014/main" id="{42183724-CA7F-59BC-6975-C76A7D4A6E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2139" y="4253684"/>
            <a:ext cx="1481286" cy="803145"/>
          </a:xfrm>
          <a:prstGeom prst="rect">
            <a:avLst/>
          </a:prstGeom>
        </p:spPr>
      </p:pic>
      <p:pic>
        <p:nvPicPr>
          <p:cNvPr id="17" name="Picture 16" descr="A blue and white logo&#10;&#10;AI-generated content may be incorrect.">
            <a:extLst>
              <a:ext uri="{FF2B5EF4-FFF2-40B4-BE49-F238E27FC236}">
                <a16:creationId xmlns:a16="http://schemas.microsoft.com/office/drawing/2014/main" id="{249EA16A-74BE-6905-11FF-4181E98389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86245" y="4187527"/>
            <a:ext cx="1058175" cy="1053943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802FEFD6-D647-3611-11FB-96AB1E1892C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018358" y="2617330"/>
            <a:ext cx="904875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BC3969-FC27-F3FE-BE12-8AEC1E0FA5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923AD-66DA-5491-56B4-1903E8481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612743"/>
            <a:ext cx="10277856" cy="823620"/>
          </a:xfrm>
          <a:noFill/>
        </p:spPr>
        <p:txBody>
          <a:bodyPr>
            <a:noAutofit/>
          </a:bodyPr>
          <a:lstStyle/>
          <a:p>
            <a:r>
              <a:rPr lang="en-US" dirty="0"/>
              <a:t>Metrics: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3AE19E9-D20B-0FF1-95EF-D849E6A46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E648A0-6719-3A74-1095-E1CABD9349E7}"/>
              </a:ext>
            </a:extLst>
          </p:cNvPr>
          <p:cNvSpPr txBox="1"/>
          <p:nvPr/>
        </p:nvSpPr>
        <p:spPr>
          <a:xfrm>
            <a:off x="2517753" y="2394855"/>
            <a:ext cx="6858159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There is no industry consensus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Not easy to implement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Importance is undeniable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Need to develop Evaluation 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NER, Relevance, Summarization diff. Metrics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 LLM to create eval 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Currently common practice is human evaluation</a:t>
            </a:r>
            <a:endParaRPr lang="en-DE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86E817-0ADB-8A96-3AC6-7651345C685B}"/>
              </a:ext>
            </a:extLst>
          </p:cNvPr>
          <p:cNvSpPr txBox="1"/>
          <p:nvPr/>
        </p:nvSpPr>
        <p:spPr>
          <a:xfrm>
            <a:off x="7899895" y="1592828"/>
            <a:ext cx="36467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Llama 3.1 8B: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 Accuracy on MMLU 69,4 %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Pass rate on Human Eval 72,6 %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MATH 51,9 %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795389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17083A-7218-AC1D-3E3A-E9901536A2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BF6CE-A46C-5786-0978-9C6FCE7B5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680615"/>
          </a:xfrm>
          <a:noFill/>
        </p:spPr>
        <p:txBody>
          <a:bodyPr>
            <a:noAutofit/>
          </a:bodyPr>
          <a:lstStyle/>
          <a:p>
            <a:r>
              <a:rPr lang="en-US" dirty="0"/>
              <a:t>Learning Curve and base model: BERT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C40F8F2-7727-2DA6-15C6-DA3B02D45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5" name="Picture 4" descr="A graph of a number of clusters&#10;&#10;AI-generated content may be incorrect.">
            <a:extLst>
              <a:ext uri="{FF2B5EF4-FFF2-40B4-BE49-F238E27FC236}">
                <a16:creationId xmlns:a16="http://schemas.microsoft.com/office/drawing/2014/main" id="{D849B9A6-10EF-3768-AA3E-544AA2D95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3374" y="1171005"/>
            <a:ext cx="4132818" cy="2794856"/>
          </a:xfrm>
          <a:prstGeom prst="rect">
            <a:avLst/>
          </a:prstGeom>
        </p:spPr>
      </p:pic>
      <p:pic>
        <p:nvPicPr>
          <p:cNvPr id="7" name="Picture 6" descr="A diagram of a diagram&#10;&#10;AI-generated content may be incorrect.">
            <a:extLst>
              <a:ext uri="{FF2B5EF4-FFF2-40B4-BE49-F238E27FC236}">
                <a16:creationId xmlns:a16="http://schemas.microsoft.com/office/drawing/2014/main" id="{5FC38540-A2FE-5E60-8C0F-244F0524B3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680" y="1240989"/>
            <a:ext cx="4269132" cy="2724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55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1600200"/>
            <a:ext cx="10991088" cy="3657600"/>
          </a:xfrm>
          <a:noFill/>
        </p:spPr>
        <p:txBody>
          <a:bodyPr anchor="ctr">
            <a:noAutofit/>
          </a:bodyPr>
          <a:lstStyle/>
          <a:p>
            <a:r>
              <a:rPr lang="en-US" dirty="0"/>
              <a:t>Conclusion &amp; Future Work</a:t>
            </a:r>
          </a:p>
        </p:txBody>
      </p:sp>
    </p:spTree>
    <p:extLst>
      <p:ext uri="{BB962C8B-B14F-4D97-AF65-F5344CB8AC3E}">
        <p14:creationId xmlns:p14="http://schemas.microsoft.com/office/powerpoint/2010/main" val="3058085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894080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Future: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3F21905C-1BD6-BF3F-5B8B-B9AD53017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15" name="Picture 14" descr="A screenshot of a computer">
            <a:extLst>
              <a:ext uri="{FF2B5EF4-FFF2-40B4-BE49-F238E27FC236}">
                <a16:creationId xmlns:a16="http://schemas.microsoft.com/office/drawing/2014/main" id="{CE805862-2F9E-970B-936C-B1DA6AD47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028" y="1306290"/>
            <a:ext cx="9835050" cy="4644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A0D7AA-8A21-B977-56ED-94406F299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56" y="56450"/>
            <a:ext cx="9912096" cy="2743200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Thank you, questions?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0A6B8-78EB-52CA-3D46-A46FC880D3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75304" y="3110546"/>
            <a:ext cx="4114800" cy="2743200"/>
          </a:xfrm>
          <a:noFill/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noProof="0" dirty="0"/>
              <a:t>Jesus </a:t>
            </a:r>
            <a:r>
              <a:rPr lang="en-US" noProof="0" dirty="0" err="1"/>
              <a:t>gonzalez</a:t>
            </a:r>
            <a:r>
              <a:rPr lang="en-US" noProof="0" dirty="0"/>
              <a:t> </a:t>
            </a:r>
            <a:r>
              <a:rPr lang="en-US" noProof="0" dirty="0" err="1"/>
              <a:t>vazquez</a:t>
            </a:r>
            <a:endParaRPr lang="en-US" noProof="0" dirty="0"/>
          </a:p>
          <a:p>
            <a:r>
              <a:rPr lang="en-US" dirty="0"/>
              <a:t>+49 160 807 6571</a:t>
            </a:r>
            <a:endParaRPr lang="en-US" noProof="0" dirty="0"/>
          </a:p>
          <a:p>
            <a:r>
              <a:rPr lang="en-US" dirty="0"/>
              <a:t>email</a:t>
            </a:r>
            <a:r>
              <a:rPr lang="en-US" noProof="0" dirty="0"/>
              <a:t>@jesusbasail.COM</a:t>
            </a:r>
          </a:p>
          <a:p>
            <a:r>
              <a:rPr lang="en-US" noProof="0" dirty="0"/>
              <a:t>WWW.</a:t>
            </a:r>
            <a:r>
              <a:rPr lang="en-US" dirty="0" err="1"/>
              <a:t>jesusbasail</a:t>
            </a:r>
            <a:r>
              <a:rPr lang="en-US" noProof="0" dirty="0"/>
              <a:t>.COM</a:t>
            </a:r>
          </a:p>
        </p:txBody>
      </p:sp>
    </p:spTree>
    <p:extLst>
      <p:ext uri="{BB962C8B-B14F-4D97-AF65-F5344CB8AC3E}">
        <p14:creationId xmlns:p14="http://schemas.microsoft.com/office/powerpoint/2010/main" val="3751616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BA1CF1-D022-421E-1AC9-A72B43BFEE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DE010-514A-56F4-E05A-4104A8CAF9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1074202"/>
            <a:ext cx="4037729" cy="1307592"/>
          </a:xfrm>
        </p:spPr>
        <p:txBody>
          <a:bodyPr anchor="b"/>
          <a:lstStyle/>
          <a:p>
            <a:r>
              <a:rPr lang="en-US" dirty="0"/>
              <a:t>About 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0ACA3F-0C3B-CFD2-01DE-ABF104346E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23211"/>
            <a:ext cx="5317889" cy="118872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Jesus Gonzalez VAZQUEZ</a:t>
            </a:r>
          </a:p>
          <a:p>
            <a:r>
              <a:rPr lang="en-US" dirty="0"/>
              <a:t>Jesus BASAIL</a:t>
            </a:r>
          </a:p>
        </p:txBody>
      </p:sp>
      <p:pic>
        <p:nvPicPr>
          <p:cNvPr id="5" name="Picture 4" descr="A logo of a mechanical engineering company&#10;&#10;AI-generated content may be incorrect.">
            <a:extLst>
              <a:ext uri="{FF2B5EF4-FFF2-40B4-BE49-F238E27FC236}">
                <a16:creationId xmlns:a16="http://schemas.microsoft.com/office/drawing/2014/main" id="{9390A350-37B1-E3D2-F4D5-96D63B6BE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7698" y="214313"/>
            <a:ext cx="3853301" cy="2167482"/>
          </a:xfrm>
          <a:prstGeom prst="rect">
            <a:avLst/>
          </a:prstGeom>
        </p:spPr>
      </p:pic>
      <p:pic>
        <p:nvPicPr>
          <p:cNvPr id="7" name="Picture 6" descr="A colorful background with white text&#10;&#10;AI-generated content may be incorrect.">
            <a:extLst>
              <a:ext uri="{FF2B5EF4-FFF2-40B4-BE49-F238E27FC236}">
                <a16:creationId xmlns:a16="http://schemas.microsoft.com/office/drawing/2014/main" id="{E417FB09-07ED-FCD7-ED58-35B9056F6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7698" y="4177936"/>
            <a:ext cx="3810000" cy="2143125"/>
          </a:xfrm>
          <a:prstGeom prst="rect">
            <a:avLst/>
          </a:prstGeom>
        </p:spPr>
      </p:pic>
      <p:pic>
        <p:nvPicPr>
          <p:cNvPr id="9" name="Picture 8" descr="A logo of a bird head&#10;&#10;AI-generated content may be incorrect.">
            <a:extLst>
              <a:ext uri="{FF2B5EF4-FFF2-40B4-BE49-F238E27FC236}">
                <a16:creationId xmlns:a16="http://schemas.microsoft.com/office/drawing/2014/main" id="{4C277C56-88C3-ADAB-F29E-2CC1FB2796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3417" y="2072640"/>
            <a:ext cx="3858832" cy="2590800"/>
          </a:xfrm>
          <a:prstGeom prst="rect">
            <a:avLst/>
          </a:prstGeom>
        </p:spPr>
      </p:pic>
      <p:pic>
        <p:nvPicPr>
          <p:cNvPr id="11" name="Picture 10" descr="A eagle with a snake and cactus&#10;&#10;AI-generated content may be incorrect.">
            <a:extLst>
              <a:ext uri="{FF2B5EF4-FFF2-40B4-BE49-F238E27FC236}">
                <a16:creationId xmlns:a16="http://schemas.microsoft.com/office/drawing/2014/main" id="{3EA5936C-C8B0-07AA-F956-BD71AD9D20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4433" y="214312"/>
            <a:ext cx="1123264" cy="1045985"/>
          </a:xfrm>
          <a:prstGeom prst="rect">
            <a:avLst/>
          </a:prstGeom>
        </p:spPr>
      </p:pic>
      <p:pic>
        <p:nvPicPr>
          <p:cNvPr id="13" name="Picture 12" descr="A symbol of a united states of america&#10;&#10;AI-generated content may be incorrect.">
            <a:extLst>
              <a:ext uri="{FF2B5EF4-FFF2-40B4-BE49-F238E27FC236}">
                <a16:creationId xmlns:a16="http://schemas.microsoft.com/office/drawing/2014/main" id="{8F8D4D51-90B9-2EBF-37F2-43C3ED8C4B9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b="6236"/>
          <a:stretch/>
        </p:blipFill>
        <p:spPr>
          <a:xfrm>
            <a:off x="6924781" y="2381795"/>
            <a:ext cx="1032917" cy="1045984"/>
          </a:xfrm>
          <a:prstGeom prst="rect">
            <a:avLst/>
          </a:prstGeom>
        </p:spPr>
      </p:pic>
      <p:pic>
        <p:nvPicPr>
          <p:cNvPr id="15" name="Picture 14" descr="A white eagle with a crown on a red and white shield&#10;&#10;AI-generated content may be incorrect.">
            <a:extLst>
              <a:ext uri="{FF2B5EF4-FFF2-40B4-BE49-F238E27FC236}">
                <a16:creationId xmlns:a16="http://schemas.microsoft.com/office/drawing/2014/main" id="{461BA5B1-A8DD-67A2-F836-5FE1FDFDEE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69459" y="4240122"/>
            <a:ext cx="1066479" cy="1115550"/>
          </a:xfrm>
          <a:prstGeom prst="rect">
            <a:avLst/>
          </a:prstGeom>
        </p:spPr>
      </p:pic>
      <p:pic>
        <p:nvPicPr>
          <p:cNvPr id="10" name="Picture 9" descr="A person in a black shirt&#10;&#10;AI-generated content may be incorrect.">
            <a:extLst>
              <a:ext uri="{FF2B5EF4-FFF2-40B4-BE49-F238E27FC236}">
                <a16:creationId xmlns:a16="http://schemas.microsoft.com/office/drawing/2014/main" id="{0B71A89D-DBA9-E3FC-D26D-B4EDEE70B0D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11069" y="2334829"/>
            <a:ext cx="1032917" cy="1269854"/>
          </a:xfrm>
          <a:prstGeom prst="rect">
            <a:avLst/>
          </a:prstGeom>
        </p:spPr>
      </p:pic>
      <p:pic>
        <p:nvPicPr>
          <p:cNvPr id="14" name="Picture 13" descr="A person wearing glasses and a black shirt&#10;&#10;AI-generated content may be incorrect.">
            <a:extLst>
              <a:ext uri="{FF2B5EF4-FFF2-40B4-BE49-F238E27FC236}">
                <a16:creationId xmlns:a16="http://schemas.microsoft.com/office/drawing/2014/main" id="{A3C71727-E170-9F7E-EC0A-747F32F6529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128505" y="2344256"/>
            <a:ext cx="1093463" cy="1251787"/>
          </a:xfrm>
          <a:prstGeom prst="rect">
            <a:avLst/>
          </a:prstGeom>
        </p:spPr>
      </p:pic>
      <p:pic>
        <p:nvPicPr>
          <p:cNvPr id="17" name="Picture 16" descr="A person in a plaid shirt&#10;&#10;AI-generated content may be incorrect.">
            <a:extLst>
              <a:ext uri="{FF2B5EF4-FFF2-40B4-BE49-F238E27FC236}">
                <a16:creationId xmlns:a16="http://schemas.microsoft.com/office/drawing/2014/main" id="{64A25F8C-80E3-8BED-1C43-B05E5C8E28D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72998" y="2344256"/>
            <a:ext cx="965781" cy="126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330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063D8B-B609-C143-603F-99A0251647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C6EDC-7890-ECB0-D386-13FED6D759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744" y="5756330"/>
            <a:ext cx="10954512" cy="976013"/>
          </a:xfrm>
        </p:spPr>
        <p:txBody>
          <a:bodyPr anchor="b"/>
          <a:lstStyle/>
          <a:p>
            <a:r>
              <a:rPr lang="en-US" sz="4800" dirty="0"/>
              <a:t>Health span Morbidity compression</a:t>
            </a:r>
          </a:p>
        </p:txBody>
      </p:sp>
      <p:pic>
        <p:nvPicPr>
          <p:cNvPr id="9" name="Picture 8" descr="A graph of different colors&#10;&#10;AI-generated content may be incorrect.">
            <a:extLst>
              <a:ext uri="{FF2B5EF4-FFF2-40B4-BE49-F238E27FC236}">
                <a16:creationId xmlns:a16="http://schemas.microsoft.com/office/drawing/2014/main" id="{0E0D4737-68BE-95ED-45A7-F38013B7C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242" y="172312"/>
            <a:ext cx="10317014" cy="537079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8B4410E-FD0E-E21E-E75A-50CC410DC583}"/>
              </a:ext>
            </a:extLst>
          </p:cNvPr>
          <p:cNvSpPr txBox="1"/>
          <p:nvPr/>
        </p:nvSpPr>
        <p:spPr>
          <a:xfrm>
            <a:off x="823965" y="5698855"/>
            <a:ext cx="104007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3">
                    <a:lumMod val="50000"/>
                  </a:schemeClr>
                </a:solidFill>
              </a:rPr>
              <a:t>Source: Human lifespan and sex-specific patterns of resilience to disease: a retrospective population-wide cohort study, Joaquim Sol, Marta Ortega-Bravo </a:t>
            </a:r>
            <a:endParaRPr lang="en-DE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8528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6E1093-89E1-A279-5D08-7B8B37440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4C3B2-E162-FF54-4CAF-25346FA1C0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744" y="5761983"/>
            <a:ext cx="10954512" cy="976013"/>
          </a:xfrm>
        </p:spPr>
        <p:txBody>
          <a:bodyPr anchor="b"/>
          <a:lstStyle/>
          <a:p>
            <a:r>
              <a:rPr lang="en-US" sz="5400" dirty="0"/>
              <a:t>Longevity increase timeline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DABAB2-3F5F-D741-8F8C-D72B24505BBB}"/>
              </a:ext>
            </a:extLst>
          </p:cNvPr>
          <p:cNvSpPr txBox="1"/>
          <p:nvPr/>
        </p:nvSpPr>
        <p:spPr>
          <a:xfrm>
            <a:off x="618744" y="5622389"/>
            <a:ext cx="1095451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b="1" i="0" dirty="0">
                <a:solidFill>
                  <a:schemeClr val="accent3">
                    <a:lumMod val="25000"/>
                  </a:schemeClr>
                </a:solidFill>
                <a:effectLst/>
                <a:latin typeface="Lato" panose="020F0502020204030203" pitchFamily="34" charset="0"/>
              </a:rPr>
              <a:t>Data source:</a:t>
            </a:r>
            <a:r>
              <a:rPr lang="en-GB" sz="1200" b="0" i="0" dirty="0">
                <a:solidFill>
                  <a:schemeClr val="accent3">
                    <a:lumMod val="25000"/>
                  </a:schemeClr>
                </a:solidFill>
                <a:effectLst/>
                <a:latin typeface="Lato" panose="020F0502020204030203" pitchFamily="34" charset="0"/>
              </a:rPr>
              <a:t> UN WPP (2024); HMD (2024); </a:t>
            </a:r>
            <a:r>
              <a:rPr lang="en-GB" sz="1200" b="0" i="0" dirty="0" err="1">
                <a:solidFill>
                  <a:schemeClr val="accent3">
                    <a:lumMod val="25000"/>
                  </a:schemeClr>
                </a:solidFill>
                <a:effectLst/>
                <a:latin typeface="Lato" panose="020F0502020204030203" pitchFamily="34" charset="0"/>
              </a:rPr>
              <a:t>Zijdeman</a:t>
            </a:r>
            <a:r>
              <a:rPr lang="en-GB" sz="1200" b="0" i="0" dirty="0">
                <a:solidFill>
                  <a:schemeClr val="accent3">
                    <a:lumMod val="25000"/>
                  </a:schemeClr>
                </a:solidFill>
                <a:effectLst/>
                <a:latin typeface="Lato" panose="020F0502020204030203" pitchFamily="34" charset="0"/>
              </a:rPr>
              <a:t> et al. (2015); Riley (2005)  </a:t>
            </a:r>
            <a:r>
              <a:rPr lang="en-GB" sz="1200" b="0" i="0" u="none" strike="noStrike" dirty="0">
                <a:solidFill>
                  <a:schemeClr val="accent3">
                    <a:lumMod val="25000"/>
                  </a:schemeClr>
                </a:solidFill>
                <a:effectLst/>
                <a:latin typeface="Lato" panose="020F0502020204030203" pitchFamily="34" charset="0"/>
                <a:hlinkClick r:id="rId3"/>
              </a:rPr>
              <a:t>OurWorldinData.org/life-expectancy</a:t>
            </a:r>
            <a:endParaRPr lang="en-GB" sz="1200" b="0" i="0" dirty="0">
              <a:solidFill>
                <a:schemeClr val="accent3">
                  <a:lumMod val="25000"/>
                </a:schemeClr>
              </a:solidFill>
              <a:effectLst/>
              <a:latin typeface="Lato" panose="020F0502020204030203" pitchFamily="34" charset="0"/>
            </a:endParaRPr>
          </a:p>
          <a:p>
            <a:endParaRPr lang="en-DE" dirty="0"/>
          </a:p>
        </p:txBody>
      </p:sp>
      <p:pic>
        <p:nvPicPr>
          <p:cNvPr id="9" name="Picture 8" descr="A graph of a number of people">
            <a:extLst>
              <a:ext uri="{FF2B5EF4-FFF2-40B4-BE49-F238E27FC236}">
                <a16:creationId xmlns:a16="http://schemas.microsoft.com/office/drawing/2014/main" id="{37A3B599-9071-9D83-BEB6-C24DF8747E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4283" y="120004"/>
            <a:ext cx="9043434" cy="539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826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47FF1F-21E2-5E0E-FBB9-FF09C7B4FE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5A65D-073A-CD9A-E54E-0D87A968D0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744" y="5756330"/>
            <a:ext cx="10954512" cy="976013"/>
          </a:xfrm>
        </p:spPr>
        <p:txBody>
          <a:bodyPr anchor="b"/>
          <a:lstStyle/>
          <a:p>
            <a:r>
              <a:rPr lang="en-US" sz="4800" dirty="0"/>
              <a:t>Science backed</a:t>
            </a:r>
          </a:p>
        </p:txBody>
      </p:sp>
      <p:pic>
        <p:nvPicPr>
          <p:cNvPr id="4" name="Picture 3" descr="A collage of people in different poses&#10;&#10;AI-generated content may be incorrect.">
            <a:extLst>
              <a:ext uri="{FF2B5EF4-FFF2-40B4-BE49-F238E27FC236}">
                <a16:creationId xmlns:a16="http://schemas.microsoft.com/office/drawing/2014/main" id="{162B770F-4902-3B91-EC28-E588EED9EA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062" y="553200"/>
            <a:ext cx="9213876" cy="52031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A0D2416-11CB-382D-60FE-9B1943F12F53}"/>
              </a:ext>
            </a:extLst>
          </p:cNvPr>
          <p:cNvSpPr txBox="1"/>
          <p:nvPr/>
        </p:nvSpPr>
        <p:spPr>
          <a:xfrm>
            <a:off x="8804636" y="5795440"/>
            <a:ext cx="311686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Source: 2024 Longevity Summit.</a:t>
            </a:r>
          </a:p>
          <a:p>
            <a:r>
              <a:rPr lang="en-US" sz="1400" dirty="0"/>
              <a:t>Eric Verdin, MD</a:t>
            </a:r>
          </a:p>
          <a:p>
            <a:r>
              <a:rPr lang="en-US" sz="1400" dirty="0"/>
              <a:t>President and CEO</a:t>
            </a:r>
          </a:p>
          <a:p>
            <a:r>
              <a:rPr lang="en-US" sz="1400" dirty="0"/>
              <a:t>Buck Institute for Research on Aging</a:t>
            </a:r>
          </a:p>
        </p:txBody>
      </p:sp>
    </p:spTree>
    <p:extLst>
      <p:ext uri="{BB962C8B-B14F-4D97-AF65-F5344CB8AC3E}">
        <p14:creationId xmlns:p14="http://schemas.microsoft.com/office/powerpoint/2010/main" val="2571538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7DF99C-7BEC-06BE-B359-7E00855159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AF4B5-792A-077E-1555-AAC0EA33B1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744" y="5486400"/>
            <a:ext cx="10954512" cy="976013"/>
          </a:xfrm>
        </p:spPr>
        <p:txBody>
          <a:bodyPr anchor="b"/>
          <a:lstStyle/>
          <a:p>
            <a:r>
              <a:rPr lang="en-US" sz="4800" dirty="0"/>
              <a:t>Information overload</a:t>
            </a:r>
          </a:p>
        </p:txBody>
      </p:sp>
      <p:pic>
        <p:nvPicPr>
          <p:cNvPr id="4" name="Picture 3" descr="A graph with a red line and blue dots">
            <a:extLst>
              <a:ext uri="{FF2B5EF4-FFF2-40B4-BE49-F238E27FC236}">
                <a16:creationId xmlns:a16="http://schemas.microsoft.com/office/drawing/2014/main" id="{7C8BF8EC-DEE8-C038-7CFD-B93A589FB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4283" y="195937"/>
            <a:ext cx="9043434" cy="539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363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D8BFC4-DDC5-4318-7F67-A14CA5D9A7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D4F1C-24CA-053C-AE84-8AF3ED54D1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744" y="5486400"/>
            <a:ext cx="10954512" cy="976013"/>
          </a:xfrm>
        </p:spPr>
        <p:txBody>
          <a:bodyPr anchor="b"/>
          <a:lstStyle/>
          <a:p>
            <a:r>
              <a:rPr lang="en-US" sz="4800" dirty="0"/>
              <a:t>Our solution: App filtering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2755185-CCC5-C428-00E5-7CF6E9BA9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968" y="291084"/>
            <a:ext cx="9620163" cy="519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994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  <a:noFill/>
        </p:spPr>
        <p:txBody>
          <a:bodyPr>
            <a:noAutofit/>
          </a:bodyPr>
          <a:lstStyle/>
          <a:p>
            <a:r>
              <a:rPr lang="en-US" dirty="0"/>
              <a:t>Features &amp; Functionality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F61F934-8535-E086-C153-D48E49B98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148998-7245-3498-7286-0A3BBF01BA53}"/>
              </a:ext>
            </a:extLst>
          </p:cNvPr>
          <p:cNvSpPr txBox="1"/>
          <p:nvPr/>
        </p:nvSpPr>
        <p:spPr>
          <a:xfrm>
            <a:off x="2469823" y="2300141"/>
            <a:ext cx="6165855" cy="29546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Uses NLP, AI technology and DS principles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Takes real data from the 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Assigns relevance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Creates a summary of each document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On the press of a button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Displays a list with the most important info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Results can be downloaded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802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0293F8-7856-AFCC-B255-74CC3DC0C3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C22DF-6850-B047-A02C-1605FC716E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744" y="5486400"/>
            <a:ext cx="10954512" cy="976013"/>
          </a:xfrm>
        </p:spPr>
        <p:txBody>
          <a:bodyPr anchor="b"/>
          <a:lstStyle/>
          <a:p>
            <a:r>
              <a:rPr lang="en-US" sz="4800" dirty="0"/>
              <a:t>Our solution AI agentic system</a:t>
            </a:r>
          </a:p>
        </p:txBody>
      </p:sp>
      <p:pic>
        <p:nvPicPr>
          <p:cNvPr id="5" name="Picture 4" descr="A diagram of a computer program">
            <a:extLst>
              <a:ext uri="{FF2B5EF4-FFF2-40B4-BE49-F238E27FC236}">
                <a16:creationId xmlns:a16="http://schemas.microsoft.com/office/drawing/2014/main" id="{14A29A18-224A-471F-DCC5-628714117C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846" y="498387"/>
            <a:ext cx="10947567" cy="52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20925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Blue spheres">
      <a:dk1>
        <a:srgbClr val="000000"/>
      </a:dk1>
      <a:lt1>
        <a:srgbClr val="FFFFFF"/>
      </a:lt1>
      <a:dk2>
        <a:srgbClr val="E3E7ED"/>
      </a:dk2>
      <a:lt2>
        <a:srgbClr val="E8E8E8"/>
      </a:lt2>
      <a:accent1>
        <a:srgbClr val="7673F7"/>
      </a:accent1>
      <a:accent2>
        <a:srgbClr val="B8C2FD"/>
      </a:accent2>
      <a:accent3>
        <a:srgbClr val="DFE3FC"/>
      </a:accent3>
      <a:accent4>
        <a:srgbClr val="55B3FD"/>
      </a:accent4>
      <a:accent5>
        <a:srgbClr val="99F7F7"/>
      </a:accent5>
      <a:accent6>
        <a:srgbClr val="FEE43F"/>
      </a:accent6>
      <a:hlink>
        <a:srgbClr val="467886"/>
      </a:hlink>
      <a:folHlink>
        <a:srgbClr val="96607D"/>
      </a:folHlink>
    </a:clrScheme>
    <a:fontScheme name="Custom 23">
      <a:majorFont>
        <a:latin typeface="Aptos"/>
        <a:ea typeface=""/>
        <a:cs typeface=""/>
      </a:majorFont>
      <a:minorFont>
        <a:latin typeface="Apto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4076243_win32_CP_V3" id="{81AB0711-29F9-49D0-8A73-16AF25FD4C08}" vid="{D5AD44AB-53B9-4654-A4F8-1821A28F277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9" ma:contentTypeDescription="Create a new document." ma:contentTypeScope="" ma:versionID="6a914531ae0f23be31da2eba1f3b42a9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ae00154c9e66547f022c4923f88826d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67F3CB5-3475-4129-AB60-D0C937DE910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EA9B47F-3DD8-4645-81DC-B88780643C07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Blue spheres presentation</Template>
  <TotalTime>0</TotalTime>
  <Words>296</Words>
  <Application>Microsoft Office PowerPoint</Application>
  <PresentationFormat>Widescreen</PresentationFormat>
  <Paragraphs>71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Arial</vt:lpstr>
      <vt:lpstr>Calibri</vt:lpstr>
      <vt:lpstr>Lato</vt:lpstr>
      <vt:lpstr>Custom</vt:lpstr>
      <vt:lpstr>About staying young</vt:lpstr>
      <vt:lpstr>About me</vt:lpstr>
      <vt:lpstr>Health span Morbidity compression</vt:lpstr>
      <vt:lpstr>Longevity increase timeline</vt:lpstr>
      <vt:lpstr>Science backed</vt:lpstr>
      <vt:lpstr>Information overload</vt:lpstr>
      <vt:lpstr>Our solution: App filtering</vt:lpstr>
      <vt:lpstr>Features &amp; Functionality</vt:lpstr>
      <vt:lpstr>Our solution AI agentic system</vt:lpstr>
      <vt:lpstr>Tech Stack &amp; Tools:</vt:lpstr>
      <vt:lpstr>Metrics:</vt:lpstr>
      <vt:lpstr>Learning Curve and base model: BERT</vt:lpstr>
      <vt:lpstr>Conclusion &amp; Future Work</vt:lpstr>
      <vt:lpstr>Future:</vt:lpstr>
      <vt:lpstr>Thank you, questions?</vt:lpstr>
    </vt:vector>
  </TitlesOfParts>
  <Company>Candriam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GONZALEZ VAZQUEZ Jesus (CANDRIAM)</dc:creator>
  <cp:lastModifiedBy>GONZALEZ VAZQUEZ Jesus (CANDRIAM)</cp:lastModifiedBy>
  <cp:revision>5</cp:revision>
  <dcterms:created xsi:type="dcterms:W3CDTF">2025-04-08T10:26:11Z</dcterms:created>
  <dcterms:modified xsi:type="dcterms:W3CDTF">2025-04-23T15:15:32Z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MSIP_Label_089ae30a-8e83-4428-a82e-c941497927e6_Enabled">
    <vt:lpwstr>true</vt:lpwstr>
  </property>
  <property fmtid="{D5CDD505-2E9C-101B-9397-08002B2CF9AE}" pid="5" name="MSIP_Label_089ae30a-8e83-4428-a82e-c941497927e6_SetDate">
    <vt:lpwstr>2025-04-18T09:32:22Z</vt:lpwstr>
  </property>
  <property fmtid="{D5CDD505-2E9C-101B-9397-08002B2CF9AE}" pid="6" name="MSIP_Label_089ae30a-8e83-4428-a82e-c941497927e6_Method">
    <vt:lpwstr>Privileged</vt:lpwstr>
  </property>
  <property fmtid="{D5CDD505-2E9C-101B-9397-08002B2CF9AE}" pid="7" name="MSIP_Label_089ae30a-8e83-4428-a82e-c941497927e6_Name">
    <vt:lpwstr>Public</vt:lpwstr>
  </property>
  <property fmtid="{D5CDD505-2E9C-101B-9397-08002B2CF9AE}" pid="8" name="MSIP_Label_089ae30a-8e83-4428-a82e-c941497927e6_SiteId">
    <vt:lpwstr>fd66b2a1-7a4f-4875-a3df-f2adb0a621a5</vt:lpwstr>
  </property>
  <property fmtid="{D5CDD505-2E9C-101B-9397-08002B2CF9AE}" pid="9" name="MSIP_Label_089ae30a-8e83-4428-a82e-c941497927e6_ActionId">
    <vt:lpwstr>fbd7057a-ced4-47fc-9d91-59b944e5e65c</vt:lpwstr>
  </property>
  <property fmtid="{D5CDD505-2E9C-101B-9397-08002B2CF9AE}" pid="10" name="MSIP_Label_089ae30a-8e83-4428-a82e-c941497927e6_ContentBits">
    <vt:lpwstr>0</vt:lpwstr>
  </property>
  <property fmtid="{D5CDD505-2E9C-101B-9397-08002B2CF9AE}" pid="11" name="MSIP_Label_089ae30a-8e83-4428-a82e-c941497927e6_Tag">
    <vt:lpwstr>10, 0, 1, 1</vt:lpwstr>
  </property>
</Properties>
</file>

<file path=docProps/thumbnail.jpeg>
</file>